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259" r:id="rId4"/>
    <p:sldId id="257" r:id="rId5"/>
  </p:sldIdLst>
  <p:sldSz cx="7556500" cy="10693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69" d="100"/>
          <a:sy n="69" d="100"/>
        </p:scale>
        <p:origin x="2198" y="-55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ayed_ahmed772@yahoo.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01253" y="2779207"/>
            <a:ext cx="6905997" cy="1424493"/>
          </a:xfrm>
          <a:prstGeom prst="rect">
            <a:avLst/>
          </a:prstGeom>
        </p:spPr>
        <p:txBody>
          <a:bodyPr wrap="square" lIns="0" tIns="0" rIns="0" bIns="0" rtlCol="0" anchor="t">
            <a:spAutoFit/>
          </a:bodyPr>
          <a:lstStyle/>
          <a:p>
            <a:pPr algn="justLow" rtl="1">
              <a:lnSpc>
                <a:spcPts val="1396"/>
              </a:lnSpc>
            </a:pPr>
            <a:r>
              <a:rPr lang="ar-EG" sz="1100" spc="18" dirty="0">
                <a:solidFill>
                  <a:srgbClr val="000000"/>
                </a:solidFill>
                <a:latin typeface="Times New Roman" panose="02020603050405020304" pitchFamily="18" charset="0"/>
                <a:ea typeface="Roboto"/>
                <a:cs typeface="Times New Roman" panose="02020603050405020304" pitchFamily="18" charset="0"/>
                <a:sym typeface="Roboto"/>
              </a:rPr>
              <a:t>مدير مشاريع - مهندس مدني خريج كلية الهندسة – جامعة الإسكندرية – جمهورية مصر العربية ، دفعة عام 1990، بتقدير عام  جيد جداً، و تقدير امتياز في مشروع التخرج الذي كان في مجال الهندسة الإنشائية . ولدي خبرة تمتد لأكثر من 35 سنة في مجال إدارة المشاريع الهندسية الكبرى والإشراف على تنفيذها بكفاءة عالية وفق المعايير المعتمدة. حيث عملت مع عدد من الشركات الرائدة في هذا المجال. كما اننى اعمل فى المملكة العربية السعودية منذ عام 1998 . حيث توليت مسؤولية ادارة مشاريع متعددة، بدءًا من مرحلة التصميم وحتى التسليم النهائي، مع الالتزام بمعايير الجودة والجدول الزمني والميزانية المحددة للمشاريع .</a:t>
            </a:r>
          </a:p>
          <a:p>
            <a:pPr algn="just" rtl="1">
              <a:lnSpc>
                <a:spcPts val="1396"/>
              </a:lnSpc>
            </a:pPr>
            <a:r>
              <a:rPr lang="ar-EG" sz="1100" spc="18" dirty="0">
                <a:solidFill>
                  <a:srgbClr val="000000"/>
                </a:solidFill>
                <a:latin typeface="Times New Roman" panose="02020603050405020304" pitchFamily="18" charset="0"/>
                <a:ea typeface="Roboto"/>
                <a:cs typeface="Times New Roman" panose="02020603050405020304" pitchFamily="18" charset="0"/>
                <a:sym typeface="Roboto"/>
              </a:rPr>
              <a:t>أمتلك مهارات قيادية جيدة وقدرة على التنسيق بين فريق العمل فى مختلف التخصصات والادارات ، وكذلك المشاركة فى وضع الميزانيات . وخلال مسيرتي المهنية توليت مهام متعددة في إدارة المشاريع الكبرى التي تشمل التنفيذ ، التخطيط، التنسيق مع الجهات المالكة للمشاريع ، والمتابعة اليومية للمشاريع لضمان الالتزام بالجداول الزمنية ووضع الحلول البديلة لاعادة المشاريع الى المسار الصحيح فى حالة الانحراف عن البرنامج</a:t>
            </a:r>
          </a:p>
        </p:txBody>
      </p:sp>
      <p:sp>
        <p:nvSpPr>
          <p:cNvPr id="3" name="TextBox 3"/>
          <p:cNvSpPr txBox="1"/>
          <p:nvPr/>
        </p:nvSpPr>
        <p:spPr>
          <a:xfrm>
            <a:off x="1492250" y="4794022"/>
            <a:ext cx="3733800" cy="577081"/>
          </a:xfrm>
          <a:prstGeom prst="rect">
            <a:avLst/>
          </a:prstGeom>
        </p:spPr>
        <p:txBody>
          <a:bodyPr wrap="square" lIns="0" tIns="0" rIns="0" bIns="0" rtlCol="0" anchor="t">
            <a:spAutoFit/>
          </a:bodyPr>
          <a:lstStyle/>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التخطيط الزمني وضبط التكاليف</a:t>
            </a:r>
          </a:p>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إدارة مقاولي الباطن بفعالية</a:t>
            </a:r>
          </a:p>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التنسيق مع الجهات الحكومية والجهات المالكة للمشاريع</a:t>
            </a:r>
          </a:p>
        </p:txBody>
      </p:sp>
      <p:sp>
        <p:nvSpPr>
          <p:cNvPr id="5" name="TextBox 5"/>
          <p:cNvSpPr txBox="1"/>
          <p:nvPr/>
        </p:nvSpPr>
        <p:spPr>
          <a:xfrm>
            <a:off x="3092450" y="4794022"/>
            <a:ext cx="4191000" cy="577081"/>
          </a:xfrm>
          <a:prstGeom prst="rect">
            <a:avLst/>
          </a:prstGeom>
        </p:spPr>
        <p:txBody>
          <a:bodyPr wrap="square" lIns="0" tIns="0" rIns="0" bIns="0" rtlCol="0" anchor="t">
            <a:spAutoFit/>
          </a:bodyPr>
          <a:lstStyle/>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إدارة المشاريع الإنشائية الكبرى</a:t>
            </a:r>
          </a:p>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تنفيذ المستشفيات والمرافق الصحية</a:t>
            </a:r>
          </a:p>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دراسة العطاءات وتحليل الأسعار</a:t>
            </a:r>
          </a:p>
        </p:txBody>
      </p:sp>
      <p:sp>
        <p:nvSpPr>
          <p:cNvPr id="14" name="TextBox 14"/>
          <p:cNvSpPr txBox="1"/>
          <p:nvPr/>
        </p:nvSpPr>
        <p:spPr>
          <a:xfrm>
            <a:off x="301253" y="6039866"/>
            <a:ext cx="6905998" cy="4412234"/>
          </a:xfrm>
          <a:prstGeom prst="rect">
            <a:avLst/>
          </a:prstGeom>
        </p:spPr>
        <p:txBody>
          <a:bodyPr wrap="square" lIns="0" tIns="0" rIns="0" bIns="0" rtlCol="0" anchor="t">
            <a:spAutoFit/>
          </a:bodyPr>
          <a:lstStyle/>
          <a:p>
            <a:pPr marL="107949" lvl="1" algn="r" rtl="1">
              <a:lnSpc>
                <a:spcPts val="1499"/>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مدير مشاريع</a:t>
            </a:r>
            <a:r>
              <a:rPr lang="en-US" sz="1200" b="1" spc="19" dirty="0">
                <a:solidFill>
                  <a:srgbClr val="000000"/>
                </a:solidFill>
                <a:latin typeface="Times New Roman" panose="02020603050405020304" pitchFamily="18" charset="0"/>
                <a:ea typeface="Roboto"/>
                <a:cs typeface="Times New Roman" panose="02020603050405020304" pitchFamily="18" charset="0"/>
                <a:sym typeface="Roboto"/>
              </a:rPr>
              <a:t> - </a:t>
            </a: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شركة شرق الدلتا السعودية – للمقاولات</a:t>
            </a:r>
            <a:r>
              <a:rPr lang="en-US" sz="1200" b="1" spc="19" dirty="0">
                <a:solidFill>
                  <a:srgbClr val="000000"/>
                </a:solidFill>
                <a:latin typeface="Times New Roman" panose="02020603050405020304" pitchFamily="18" charset="0"/>
                <a:ea typeface="Roboto"/>
                <a:cs typeface="Times New Roman" panose="02020603050405020304" pitchFamily="18" charset="0"/>
                <a:sym typeface="Roboto"/>
              </a:rPr>
              <a:t>                                                                </a:t>
            </a: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نوفمبر ٢٠١٩ – حتى الآن</a:t>
            </a:r>
          </a:p>
          <a:p>
            <a:pPr marL="107949" lvl="1" algn="r" rtl="1">
              <a:lnSpc>
                <a:spcPts val="1499"/>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الأعمال: المشاريع التي تم تنفيذها</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مشروع بنك الجزيرة الرئيسية تقاطع طريق حراء مع طريق الملك – مسطح المباني 25000 متر مسطح – يتكون المشروع من فرع البنك الرئيسية بالدور الأرضي – مكاتب بنك الجزيرة في باقي الأدوار – عدد الأدوار 10 أدوار (بدروم – أرضي – ميزانين – دور مواقف – دور أول + أربعة متكرر + ملحق سطح مكاتب </a:t>
            </a:r>
            <a:r>
              <a:rPr lang="en-US" sz="1200" spc="19" dirty="0">
                <a:solidFill>
                  <a:srgbClr val="000000"/>
                </a:solidFill>
                <a:latin typeface="Times New Roman" panose="02020603050405020304" pitchFamily="18" charset="0"/>
                <a:ea typeface="Roboto"/>
                <a:cs typeface="Times New Roman" panose="02020603050405020304" pitchFamily="18" charset="0"/>
                <a:sym typeface="Roboto"/>
              </a:rPr>
              <a:t>VIP).</a:t>
            </a: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a:t>
            </a:r>
            <a:endParaRPr lang="en-US" sz="1200"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تنفيذ مواقف بنك الجزيرة – مسطح الدور الواحد 1900 م2 – عدد أدوار المبنى 6 أدوار.</a:t>
            </a:r>
          </a:p>
          <a:p>
            <a:pPr marL="215899" lvl="1" indent="-107950" algn="r" rtl="1">
              <a:lnSpc>
                <a:spcPts val="1499"/>
              </a:lnSpc>
              <a:buFont typeface="Arial"/>
              <a:buChar char="•"/>
            </a:pPr>
            <a:r>
              <a:rPr lang="ar-EG" sz="105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مشروع سيجماك وهو عبارة عن مول وغرف فندقية ومواقف بكامل المسطح بالبدروم بمبلغ 40 مليون ومسطح أرض الإنشاء 5000 م2.</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فرع بنك أبو ظبي الوطني بجدة.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البنك الأهلي السعودي بالباحة.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ملاهي اكتوا بجدة بارك بقيمة 35 مليون.</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عدد 2 سينما </a:t>
            </a:r>
            <a:r>
              <a:rPr lang="en-US" sz="1200" spc="19" dirty="0">
                <a:solidFill>
                  <a:srgbClr val="000000"/>
                </a:solidFill>
                <a:latin typeface="Times New Roman" panose="02020603050405020304" pitchFamily="18" charset="0"/>
                <a:ea typeface="Roboto"/>
                <a:cs typeface="Times New Roman" panose="02020603050405020304" pitchFamily="18" charset="0"/>
                <a:sym typeface="Roboto"/>
              </a:rPr>
              <a:t>AMC </a:t>
            </a: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في حائل وتبوك بمبلغ 35 مليون لكل واحدة منهم.</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سينما سينا بولس في جدة بمبلغ 30 مليون.</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سينما فوكس في جدة بارك بمبلغ 45 مليون.</a:t>
            </a:r>
          </a:p>
          <a:p>
            <a:pPr marL="215899" lvl="1" indent="-107950" algn="r" rtl="1">
              <a:lnSpc>
                <a:spcPts val="1499"/>
              </a:lnSpc>
              <a:buFont typeface="Arial"/>
              <a:buChar char="•"/>
            </a:pPr>
            <a:r>
              <a:rPr lang="ar-EG" sz="11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صالة استقبال وفرز للحجاج والمعتمرين بمطار جدة مع المواقف الخاصة بها بمبلغ 35 مليون ريال سعودي في مدة أربعة أشهر.</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مول الحجاز بشارع التحلية بمبلغ 89 مليون ريال سعودي خلال سنة.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سوق 7 قيمة المشروع في حدود 318 مليون ويتكون المشروع من مبنى السنتر بلازا بمسطح كامل الأرض 22000 م2 مكون من بدروم وأرضي وأول والدور الأرضي يسمى البلازا ويحتوي على نافورة 110 م × 30 م (نافورة راقصة) باقي المشروع عبارة عن ثلاث مباني مسطح الأرض لكل منهم 5000 م2.</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مركز العناية المتميزة بمبلغ 50 مليون.</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جاري تنفيذ مشروع إنشاء مصنع أقوات المرحلة الأولى وهي مرحلة الخرسانات والخوازيق بمبلغ 126 مليون ومسطح الأرض في حدود 39000 م2 ويوجد بالمشروع 953 خازوق بأحمال مختلفة من 300 إلى 700 طن والمرحلة الأولى هي مرحلة الحفر ونزح المياه وتنفيذ الخوازيق وتنفيذ اللبش والعزل ورقابى الأعمدة وتركيب الانكور (الجوائط) في رقابى الأعمدة قبل طبها تم الردم وتنفيذ شبكات الصرف والمياه المدفونة ثم تنفيذ خرسانة بلاطة الأرضيات </a:t>
            </a:r>
            <a:r>
              <a:rPr lang="en-US" sz="1200" spc="19" dirty="0">
                <a:solidFill>
                  <a:srgbClr val="000000"/>
                </a:solidFill>
                <a:latin typeface="Times New Roman" panose="02020603050405020304" pitchFamily="18" charset="0"/>
                <a:ea typeface="Roboto"/>
                <a:cs typeface="Times New Roman" panose="02020603050405020304" pitchFamily="18" charset="0"/>
                <a:sym typeface="Roboto"/>
              </a:rPr>
              <a:t> G.O.S </a:t>
            </a: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ليكون المشروع جاهز لبدء المرحلة الثانية.</a:t>
            </a:r>
          </a:p>
        </p:txBody>
      </p:sp>
      <p:sp>
        <p:nvSpPr>
          <p:cNvPr id="18" name="TextBox 18"/>
          <p:cNvSpPr txBox="1"/>
          <p:nvPr/>
        </p:nvSpPr>
        <p:spPr>
          <a:xfrm>
            <a:off x="756000" y="2461429"/>
            <a:ext cx="6048000" cy="230832"/>
          </a:xfrm>
          <a:prstGeom prst="rect">
            <a:avLst/>
          </a:prstGeom>
        </p:spPr>
        <p:txBody>
          <a:bodyPr lIns="0" tIns="0" rIns="0" bIns="0" rtlCol="0" anchor="t">
            <a:spAutoFit/>
          </a:bodyPr>
          <a:lstStyle/>
          <a:p>
            <a:pPr algn="ctr">
              <a:lnSpc>
                <a:spcPts val="1800"/>
              </a:lnSpc>
            </a:pPr>
            <a:r>
              <a:rPr lang="ar-EG" b="1" spc="60" dirty="0">
                <a:solidFill>
                  <a:srgbClr val="000000"/>
                </a:solidFill>
                <a:latin typeface="Times New Roman" panose="02020603050405020304" pitchFamily="18" charset="0"/>
                <a:ea typeface="Roboto Bold"/>
                <a:cs typeface="Times New Roman" panose="02020603050405020304" pitchFamily="18" charset="0"/>
                <a:sym typeface="Roboto Bold"/>
              </a:rPr>
              <a:t>نبذه عني</a:t>
            </a:r>
            <a:endParaRPr lang="en-US" b="1" spc="60" dirty="0">
              <a:solidFill>
                <a:srgbClr val="000000"/>
              </a:solidFill>
              <a:latin typeface="Times New Roman" panose="02020603050405020304" pitchFamily="18" charset="0"/>
              <a:ea typeface="Roboto Bold"/>
              <a:cs typeface="Times New Roman" panose="02020603050405020304" pitchFamily="18" charset="0"/>
              <a:sym typeface="Roboto Bold"/>
            </a:endParaRPr>
          </a:p>
        </p:txBody>
      </p:sp>
      <p:sp>
        <p:nvSpPr>
          <p:cNvPr id="20" name="TextBox 20"/>
          <p:cNvSpPr txBox="1"/>
          <p:nvPr/>
        </p:nvSpPr>
        <p:spPr>
          <a:xfrm>
            <a:off x="756000" y="1275695"/>
            <a:ext cx="6048000" cy="897682"/>
          </a:xfrm>
          <a:prstGeom prst="rect">
            <a:avLst/>
          </a:prstGeom>
        </p:spPr>
        <p:txBody>
          <a:bodyPr lIns="0" tIns="0" rIns="0" bIns="0" rtlCol="0" anchor="t">
            <a:spAutoFit/>
          </a:bodyPr>
          <a:lstStyle/>
          <a:p>
            <a:pPr algn="ctr">
              <a:lnSpc>
                <a:spcPts val="1400"/>
              </a:lnSpc>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جدة – حي السلامة – المملكة العربية السعودية</a:t>
            </a:r>
          </a:p>
          <a:p>
            <a:pPr algn="ctr">
              <a:lnSpc>
                <a:spcPts val="1400"/>
              </a:lnSpc>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0590756239 | 0550930902</a:t>
            </a:r>
          </a:p>
          <a:p>
            <a:pPr algn="ctr">
              <a:lnSpc>
                <a:spcPts val="1400"/>
              </a:lnSpc>
            </a:pPr>
            <a:r>
              <a:rPr lang="en-US" sz="1200" spc="20" dirty="0">
                <a:solidFill>
                  <a:srgbClr val="000000"/>
                </a:solidFill>
                <a:latin typeface="Times New Roman" panose="02020603050405020304" pitchFamily="18" charset="0"/>
                <a:ea typeface="Roboto"/>
                <a:cs typeface="Times New Roman" panose="02020603050405020304" pitchFamily="18" charset="0"/>
                <a:sym typeface="Roboto"/>
                <a:hlinkClick r:id="rId2"/>
              </a:rPr>
              <a:t>sayed_ahmed772@yahoo.com</a:t>
            </a: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 </a:t>
            </a:r>
            <a:endParaRPr lang="en-US" sz="1200" spc="20" dirty="0">
              <a:solidFill>
                <a:srgbClr val="000000"/>
              </a:solidFill>
              <a:latin typeface="Times New Roman" panose="02020603050405020304" pitchFamily="18" charset="0"/>
              <a:ea typeface="Roboto"/>
              <a:cs typeface="Times New Roman" panose="02020603050405020304" pitchFamily="18" charset="0"/>
              <a:sym typeface="Roboto"/>
            </a:endParaRPr>
          </a:p>
          <a:p>
            <a:pPr algn="ctr">
              <a:lnSpc>
                <a:spcPts val="1400"/>
              </a:lnSpc>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الجنسية: مصري - تاريخ الميلاد: 22 مارس 1967</a:t>
            </a:r>
          </a:p>
          <a:p>
            <a:pPr algn="ctr">
              <a:lnSpc>
                <a:spcPts val="1400"/>
              </a:lnSpc>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الحالة الاجتماعية: متزوج - رخصة القيادة: رخصة قيادة خاصة سارية – اقامة نظامية</a:t>
            </a:r>
            <a:endParaRPr lang="en-US" sz="1200" spc="20" dirty="0">
              <a:solidFill>
                <a:srgbClr val="000000"/>
              </a:solidFill>
              <a:latin typeface="Times New Roman" panose="02020603050405020304" pitchFamily="18" charset="0"/>
              <a:ea typeface="Roboto"/>
              <a:cs typeface="Times New Roman" panose="02020603050405020304" pitchFamily="18" charset="0"/>
              <a:sym typeface="Roboto"/>
            </a:endParaRPr>
          </a:p>
        </p:txBody>
      </p:sp>
      <p:sp>
        <p:nvSpPr>
          <p:cNvPr id="22" name="TextBox 22"/>
          <p:cNvSpPr txBox="1"/>
          <p:nvPr/>
        </p:nvSpPr>
        <p:spPr>
          <a:xfrm>
            <a:off x="756000" y="5822503"/>
            <a:ext cx="6048000" cy="230832"/>
          </a:xfrm>
          <a:prstGeom prst="rect">
            <a:avLst/>
          </a:prstGeom>
        </p:spPr>
        <p:txBody>
          <a:bodyPr lIns="0" tIns="0" rIns="0" bIns="0" rtlCol="0" anchor="t">
            <a:spAutoFit/>
          </a:bodyPr>
          <a:lstStyle/>
          <a:p>
            <a:pPr algn="ctr">
              <a:lnSpc>
                <a:spcPts val="1800"/>
              </a:lnSpc>
            </a:pPr>
            <a:r>
              <a:rPr lang="ar-EG" b="1" spc="60" dirty="0">
                <a:solidFill>
                  <a:srgbClr val="000000"/>
                </a:solidFill>
                <a:latin typeface="Times New Roman" panose="02020603050405020304" pitchFamily="18" charset="0"/>
                <a:ea typeface="Roboto Bold"/>
                <a:cs typeface="Times New Roman" panose="02020603050405020304" pitchFamily="18" charset="0"/>
                <a:sym typeface="Roboto Bold"/>
              </a:rPr>
              <a:t>الخبرات العملية</a:t>
            </a:r>
            <a:endParaRPr lang="en-US" b="1" spc="60" dirty="0">
              <a:solidFill>
                <a:srgbClr val="000000"/>
              </a:solidFill>
              <a:latin typeface="Times New Roman" panose="02020603050405020304" pitchFamily="18" charset="0"/>
              <a:ea typeface="Roboto Bold"/>
              <a:cs typeface="Times New Roman" panose="02020603050405020304" pitchFamily="18" charset="0"/>
              <a:sym typeface="Roboto Bold"/>
            </a:endParaRPr>
          </a:p>
        </p:txBody>
      </p:sp>
      <p:sp>
        <p:nvSpPr>
          <p:cNvPr id="23" name="TextBox 23"/>
          <p:cNvSpPr txBox="1"/>
          <p:nvPr/>
        </p:nvSpPr>
        <p:spPr>
          <a:xfrm>
            <a:off x="756000" y="4432300"/>
            <a:ext cx="6048000" cy="230832"/>
          </a:xfrm>
          <a:prstGeom prst="rect">
            <a:avLst/>
          </a:prstGeom>
        </p:spPr>
        <p:txBody>
          <a:bodyPr lIns="0" tIns="0" rIns="0" bIns="0" rtlCol="0" anchor="t">
            <a:spAutoFit/>
          </a:bodyPr>
          <a:lstStyle/>
          <a:p>
            <a:pPr algn="ctr">
              <a:lnSpc>
                <a:spcPts val="1800"/>
              </a:lnSpc>
            </a:pPr>
            <a:r>
              <a:rPr lang="ar-EG" b="1" spc="60" dirty="0">
                <a:solidFill>
                  <a:srgbClr val="000000"/>
                </a:solidFill>
                <a:latin typeface="Times New Roman" panose="02020603050405020304" pitchFamily="18" charset="0"/>
                <a:ea typeface="Roboto Bold"/>
                <a:cs typeface="Times New Roman" panose="02020603050405020304" pitchFamily="18" charset="0"/>
                <a:sym typeface="Roboto Bold"/>
              </a:rPr>
              <a:t>مجالات الخبرة</a:t>
            </a:r>
          </a:p>
        </p:txBody>
      </p:sp>
      <p:sp>
        <p:nvSpPr>
          <p:cNvPr id="24" name="AutoShape 24"/>
          <p:cNvSpPr/>
          <p:nvPr/>
        </p:nvSpPr>
        <p:spPr>
          <a:xfrm>
            <a:off x="756000" y="2327216"/>
            <a:ext cx="6048000" cy="0"/>
          </a:xfrm>
          <a:prstGeom prst="line">
            <a:avLst/>
          </a:prstGeom>
          <a:ln w="38100" cap="flat">
            <a:solidFill>
              <a:srgbClr val="000000"/>
            </a:solidFill>
            <a:prstDash val="solid"/>
            <a:headEnd type="none" w="sm" len="sm"/>
            <a:tailEnd type="none" w="sm" len="sm"/>
          </a:ln>
        </p:spPr>
      </p:sp>
      <p:sp>
        <p:nvSpPr>
          <p:cNvPr id="25" name="AutoShape 25"/>
          <p:cNvSpPr/>
          <p:nvPr/>
        </p:nvSpPr>
        <p:spPr>
          <a:xfrm>
            <a:off x="756000" y="4356100"/>
            <a:ext cx="6048000" cy="0"/>
          </a:xfrm>
          <a:prstGeom prst="line">
            <a:avLst/>
          </a:prstGeom>
          <a:ln w="9525" cap="flat">
            <a:solidFill>
              <a:srgbClr val="000000"/>
            </a:solidFill>
            <a:prstDash val="solid"/>
            <a:headEnd type="none" w="sm" len="sm"/>
            <a:tailEnd type="none" w="sm" len="sm"/>
          </a:ln>
        </p:spPr>
      </p:sp>
      <p:sp>
        <p:nvSpPr>
          <p:cNvPr id="26" name="AutoShape 26"/>
          <p:cNvSpPr/>
          <p:nvPr/>
        </p:nvSpPr>
        <p:spPr>
          <a:xfrm>
            <a:off x="756000" y="5746303"/>
            <a:ext cx="6048000" cy="0"/>
          </a:xfrm>
          <a:prstGeom prst="line">
            <a:avLst/>
          </a:prstGeom>
          <a:ln w="9525" cap="flat">
            <a:solidFill>
              <a:srgbClr val="000000"/>
            </a:solidFill>
            <a:prstDash val="solid"/>
            <a:headEnd type="none" w="sm" len="sm"/>
            <a:tailEnd type="none" w="sm" len="sm"/>
          </a:ln>
        </p:spPr>
      </p:sp>
      <p:sp>
        <p:nvSpPr>
          <p:cNvPr id="28" name="TextBox 27">
            <a:extLst>
              <a:ext uri="{FF2B5EF4-FFF2-40B4-BE49-F238E27FC236}">
                <a16:creationId xmlns:a16="http://schemas.microsoft.com/office/drawing/2014/main" id="{84E82A3B-99EE-4E5D-1EEA-E1D211F60162}"/>
              </a:ext>
            </a:extLst>
          </p:cNvPr>
          <p:cNvSpPr txBox="1"/>
          <p:nvPr/>
        </p:nvSpPr>
        <p:spPr>
          <a:xfrm>
            <a:off x="301254" y="269816"/>
            <a:ext cx="6769267" cy="954107"/>
          </a:xfrm>
          <a:prstGeom prst="rect">
            <a:avLst/>
          </a:prstGeom>
          <a:noFill/>
        </p:spPr>
        <p:txBody>
          <a:bodyPr wrap="square" rtlCol="0">
            <a:spAutoFit/>
          </a:bodyPr>
          <a:lstStyle/>
          <a:p>
            <a:pPr algn="ctr"/>
            <a:r>
              <a:rPr lang="ar-EG" sz="3200" b="1" dirty="0"/>
              <a:t>السید أحمد بحیري</a:t>
            </a:r>
          </a:p>
          <a:p>
            <a:pPr algn="ctr"/>
            <a:r>
              <a:rPr lang="ar-EG" sz="2400" dirty="0"/>
              <a:t>مدير مشاريع</a:t>
            </a:r>
          </a:p>
        </p:txBody>
      </p:sp>
      <p:sp>
        <p:nvSpPr>
          <p:cNvPr id="4" name="TextBox 3">
            <a:extLst>
              <a:ext uri="{FF2B5EF4-FFF2-40B4-BE49-F238E27FC236}">
                <a16:creationId xmlns:a16="http://schemas.microsoft.com/office/drawing/2014/main" id="{3623174F-248C-7BE2-E727-DC448E44B6EB}"/>
              </a:ext>
            </a:extLst>
          </p:cNvPr>
          <p:cNvSpPr txBox="1"/>
          <p:nvPr/>
        </p:nvSpPr>
        <p:spPr>
          <a:xfrm>
            <a:off x="-1555750" y="4794022"/>
            <a:ext cx="3733800" cy="757387"/>
          </a:xfrm>
          <a:prstGeom prst="rect">
            <a:avLst/>
          </a:prstGeom>
        </p:spPr>
        <p:txBody>
          <a:bodyPr wrap="square" lIns="0" tIns="0" rIns="0" bIns="0" rtlCol="0" anchor="t">
            <a:spAutoFit/>
          </a:bodyPr>
          <a:lstStyle/>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تنفيذ الابراج السكنية</a:t>
            </a:r>
          </a:p>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الإشراف الهندسي المتكامل للمشاريع</a:t>
            </a:r>
          </a:p>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تنفيذ مشاريع الجامعات</a:t>
            </a:r>
          </a:p>
          <a:p>
            <a:pPr marL="171450" indent="-171450" algn="r" rtl="1">
              <a:lnSpc>
                <a:spcPts val="1500"/>
              </a:lnSpc>
              <a:buFont typeface="Arial" panose="020B0604020202020204" pitchFamily="34" charset="0"/>
              <a:buChar char="•"/>
            </a:pPr>
            <a:r>
              <a:rPr lang="ar-EG" sz="1200" spc="20" dirty="0">
                <a:solidFill>
                  <a:srgbClr val="000000"/>
                </a:solidFill>
                <a:latin typeface="Times New Roman" panose="02020603050405020304" pitchFamily="18" charset="0"/>
                <a:ea typeface="Roboto"/>
                <a:cs typeface="Times New Roman" panose="02020603050405020304" pitchFamily="18" charset="0"/>
                <a:sym typeface="Roboto"/>
              </a:rPr>
              <a:t>تسليم المشاريع النهائية بنجاح</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DF8B4-D63F-FDF9-87C1-6942F397F42A}"/>
            </a:ext>
          </a:extLst>
        </p:cNvPr>
        <p:cNvGrpSpPr/>
        <p:nvPr/>
      </p:nvGrpSpPr>
      <p:grpSpPr>
        <a:xfrm>
          <a:off x="0" y="0"/>
          <a:ext cx="0" cy="0"/>
          <a:chOff x="0" y="0"/>
          <a:chExt cx="0" cy="0"/>
        </a:xfrm>
      </p:grpSpPr>
      <p:sp>
        <p:nvSpPr>
          <p:cNvPr id="14" name="TextBox 14">
            <a:extLst>
              <a:ext uri="{FF2B5EF4-FFF2-40B4-BE49-F238E27FC236}">
                <a16:creationId xmlns:a16="http://schemas.microsoft.com/office/drawing/2014/main" id="{C50ED894-89D4-5FA7-973B-CDED49F0D9A2}"/>
              </a:ext>
            </a:extLst>
          </p:cNvPr>
          <p:cNvSpPr txBox="1"/>
          <p:nvPr/>
        </p:nvSpPr>
        <p:spPr>
          <a:xfrm>
            <a:off x="196850" y="165100"/>
            <a:ext cx="7238999" cy="10567765"/>
          </a:xfrm>
          <a:prstGeom prst="rect">
            <a:avLst/>
          </a:prstGeom>
        </p:spPr>
        <p:txBody>
          <a:bodyPr wrap="square" lIns="0" tIns="0" rIns="0" bIns="0" rtlCol="0" anchor="t">
            <a:spAutoFit/>
          </a:bodyPr>
          <a:lstStyle/>
          <a:p>
            <a:pPr marL="107949" lvl="1" algn="r" rtl="1">
              <a:lnSpc>
                <a:spcPts val="1499"/>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مدير عام المشاريع - شركة ميدات للمقاولات المحدودة – مكة                                                          أبريل ٢٠١٧ – نوفمبر ٢٠١٩</a:t>
            </a:r>
          </a:p>
          <a:p>
            <a:pPr marL="107949" lvl="1" algn="r" rtl="1">
              <a:lnSpc>
                <a:spcPts val="1499"/>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المشاريع التي تم تنفيذها:</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كلية الحاسب الآلي بجامعة جدة فرع عسفان.</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كلية الهندسة بجامعة جدة فرع عسفان المرحلة الأولى.</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مبنى الفصول الدراسية بجامعة جدة فرع عسفان.</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فندق التيسير بمكة المكرمة 250 غرفة.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جاري تنفيذ فندق بير بليلة 35 دور إجمالي مسطح المباني 89000 متر مربع.</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فندق الكعكية بمكة المكرمة مسطح الدور الواحد 5000 متر مربع بإجمالي مسطح المباني 35000 متر مربع.</a:t>
            </a:r>
          </a:p>
          <a:p>
            <a:pPr marL="107949" lvl="1" algn="r" rtl="1">
              <a:lnSpc>
                <a:spcPts val="1499"/>
              </a:lnSpc>
            </a:pPr>
            <a:endParaRPr lang="ar-EG" sz="1200" b="1"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ts val="1499"/>
              </a:lnSpc>
            </a:pPr>
            <a:endParaRPr lang="ar-EG" sz="1200" b="1"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ts val="1499"/>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مدير الإدارة الهندسية لتنفيذ المشاريع والمنسق العام للمشاريع </a:t>
            </a:r>
            <a:endParaRPr lang="en-US" sz="1200" b="1"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ts val="1499"/>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شركة علوي تونسي للمقاولات – مكة المكرمة </a:t>
            </a:r>
            <a:r>
              <a:rPr lang="en-US" sz="1200" b="1" spc="19" dirty="0">
                <a:solidFill>
                  <a:srgbClr val="000000"/>
                </a:solidFill>
                <a:latin typeface="Times New Roman" panose="02020603050405020304" pitchFamily="18" charset="0"/>
                <a:ea typeface="Roboto"/>
                <a:cs typeface="Times New Roman" panose="02020603050405020304" pitchFamily="18" charset="0"/>
                <a:sym typeface="Roboto"/>
              </a:rPr>
              <a:t>                                                                            </a:t>
            </a: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مارس ١٩٩٧ – مارس ٢٠١٧</a:t>
            </a:r>
          </a:p>
          <a:p>
            <a:pPr marL="107949" lvl="1" algn="r" rtl="1">
              <a:lnSpc>
                <a:spcPts val="1499"/>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المهام التي كُلفت بها:</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إدارة المشاريع بالمؤسسة ووضع جميع الحلول لتقدم سير العمل بالمشاريع.</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متابعة إعداد المخططات التنفيذية واعتمادها من الاستشاري والجهات المالكة وعمل مقارنة بين المخططات التعاقدية والمخططات التنفيذية واستخراج جميع أوامر التغيير وتسعيرها وتقديمها للاعتماد.</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دراسة جميع العطاءات بالمؤسسة وعمل تحليل كامل لأسعار جميع البنود.</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الدراسة الفنية لجميع عروض الأسعار لمقاولي الباطن والاتفاق معهم وعمل العقود النظامية معهم.</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دراسة الميزانية المالية للمشاريع من خلال البرنامج الزمني وتحديد </a:t>
            </a:r>
            <a:r>
              <a:rPr lang="en-US" sz="1200" spc="19" dirty="0">
                <a:solidFill>
                  <a:srgbClr val="000000"/>
                </a:solidFill>
                <a:latin typeface="Times New Roman" panose="02020603050405020304" pitchFamily="18" charset="0"/>
                <a:ea typeface="Roboto"/>
                <a:cs typeface="Times New Roman" panose="02020603050405020304" pitchFamily="18" charset="0"/>
                <a:sym typeface="Roboto"/>
              </a:rPr>
              <a:t>CASH IN &amp; CASH OUT.</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منسق عام لجميع المشاريع بالمؤسسة مع استشاري المشاريع والوزارات الحكومية.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ممثل للمؤسسة لدى الجهات المسئولة في جميع الاجتماعات واتخاذ القرارات المناسبة لصالح العمل والمؤسسة.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الزيارات الدورية للمشاريع والمرور عليها وحل جميع المشاكل الفنية والإدارية بالمواقع.</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الاجتماعات الدورية مع مدراء المواقع والمهندسين لحل جميع المعوقات بالمشروع.</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حل جميع مشاكل الأيدي العاملة بالمشاريع لدفع عجلة العمل.</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التنسيق بين الإدارات المختلفة في المؤسسة لدفع عجلة العمل بالمشاريع.</a:t>
            </a:r>
          </a:p>
          <a:p>
            <a:pPr marL="215899" lvl="1" indent="-107950" algn="r" rtl="1">
              <a:lnSpc>
                <a:spcPts val="1499"/>
              </a:lnSpc>
              <a:buFont typeface="Arial"/>
              <a:buChar char="•"/>
            </a:pPr>
            <a:endParaRPr lang="ar-EG" sz="1200"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ts val="1499"/>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المشاريع التي تم تنفيذها والانتهاء منها:</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شمال جدة سعة 500 سرير – قيمة المشروع 270,156,486 ريال (مائتان وسبعون مليون ومائة وستة وخمسون ألف وأربعمائة وستة وثمانون ريال سعودي).</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عدد ثلاث مستشفيات للصحة النفسية ومعالجة الإدمان سعة 200 سرير في كل من (المدينة المنورة – جازان – بريدة) – القيمة الإجمالية 355,000,000 ريال (ثلاثمائة وخمسة وخمسون مليون ريال سعودي) للمرحلة الأولى فقط.</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البرج الطبي بمستشفى الملك عبد العزيز بالزاهر سعة 320 سرير بمكة المكرمة - قيمة المشروع 174,488,000 ريال (مائة وأربعة وسبعون مليون وأربعمائة ثمانية وثمانون ألف ريال سعودي).</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صبيا العام بجازان سعة 150 سرير – قيمة المشروع 100,000,000 ريال (مائة مليون ريال سعودي).</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نفق امتداد جسر الملك خالد بمنى حتى المعيصم المرحلة الثانية بطول 1.5 كيلومتر للاتجاه الواحد والاتجاه المعاكس نفق آخر بنفس الطول – قيمة المشروع 250,000,000 ريال (مائتين وخمسون مليون ريال سعودي).</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العيص بمنطقة المدينة المنورة سعة 50 سرير.</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الفقير بمنطقة المدينة المنورة سعة 50 سرير.</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ميسان بالطائف سعة 100 سرير.</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الكامل بمنطقة مكة المكرمة سعة 50 سرير.</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أحد المسارحة بجازان سعة 50 سرير.</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تطوير مستشفى عرفات العام ومستشفى نمرة بمكة المكرمة.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مبنى الطوارئ والعيادات الخارجية بمستشفى منى الجسر بمكة المكرمة.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تصريف السيول بمشعر عرفات ومزدلفة.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وإنهاء إجراءات التسليم الابتدائي والنهائي للمشاريع التالية: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مستشفى سبت العلايا – مستشفى قلوة تهامة – مستشفى سميراء بحائل.</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إنشاء أبراج فندقية على سفوح الجبال بمنى عدد (6 أبراج) قيمة المشروع 400,000,000 ريال (فقط أربعمائة مليون ريال سعودي).</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مستشفى الشعبة والعويقلية بالحدود الشمالية.</a:t>
            </a:r>
          </a:p>
          <a:p>
            <a:pPr marL="215899" lvl="1" indent="-107950" algn="r" rtl="1">
              <a:lnSpc>
                <a:spcPts val="1499"/>
              </a:lnSpc>
              <a:buFont typeface="Arial"/>
              <a:buChar char="•"/>
            </a:pPr>
            <a:endParaRPr lang="ar-EG" sz="1200"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ts val="1499"/>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ثانيًا / المشاريع التي تم دراسة العطاءات لها:</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دراسة العطاءات لجميع المشاريع المذكورة أعلاه التي تم تنفيذها والانتهاء منها.</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مشاريع تم دراسة العطاءات لها وفتحت مظاريفها والمؤسسة في الترتيب الأول فيها وهي:</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الصحة النفسية ومعالجة الإدمان في أبها سعة 200 سرير (تمت الترسية) قيمة المشروع 145,000,000 ريال (مائة وخمسة وأربعون مليون ريال).</a:t>
            </a:r>
          </a:p>
        </p:txBody>
      </p:sp>
    </p:spTree>
    <p:extLst>
      <p:ext uri="{BB962C8B-B14F-4D97-AF65-F5344CB8AC3E}">
        <p14:creationId xmlns:p14="http://schemas.microsoft.com/office/powerpoint/2010/main" val="1555899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7AE0D-F62B-D57E-CC3C-C924C9DEA5E7}"/>
            </a:ext>
          </a:extLst>
        </p:cNvPr>
        <p:cNvGrpSpPr/>
        <p:nvPr/>
      </p:nvGrpSpPr>
      <p:grpSpPr>
        <a:xfrm>
          <a:off x="0" y="0"/>
          <a:ext cx="0" cy="0"/>
          <a:chOff x="0" y="0"/>
          <a:chExt cx="0" cy="0"/>
        </a:xfrm>
      </p:grpSpPr>
      <p:sp>
        <p:nvSpPr>
          <p:cNvPr id="14" name="TextBox 14">
            <a:extLst>
              <a:ext uri="{FF2B5EF4-FFF2-40B4-BE49-F238E27FC236}">
                <a16:creationId xmlns:a16="http://schemas.microsoft.com/office/drawing/2014/main" id="{BAF13C50-3394-01BF-74AE-D9C3424F3698}"/>
              </a:ext>
            </a:extLst>
          </p:cNvPr>
          <p:cNvSpPr txBox="1"/>
          <p:nvPr/>
        </p:nvSpPr>
        <p:spPr>
          <a:xfrm>
            <a:off x="273051" y="415994"/>
            <a:ext cx="7010400" cy="9959906"/>
          </a:xfrm>
          <a:prstGeom prst="rect">
            <a:avLst/>
          </a:prstGeom>
        </p:spPr>
        <p:txBody>
          <a:bodyPr wrap="square" lIns="0" tIns="0" rIns="0" bIns="0" rtlCol="0" anchor="t">
            <a:spAutoFit/>
          </a:bodyPr>
          <a:lstStyle/>
          <a:p>
            <a:pPr marL="215899" lvl="1" indent="-107950" algn="r" rtl="1">
              <a:lnSpc>
                <a:spcPts val="1499"/>
              </a:lnSpc>
              <a:buFont typeface="Arial"/>
              <a:buChar char="•"/>
            </a:pPr>
            <a:r>
              <a:rPr lang="ar-EG" sz="10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مركز تدريب المهمات بالرياض تابع لوزارة الداخلية (تحت الترسية) قيمة المشروع 225,000,000 ريال (مائتان وخمسة وعشرون مليون ريال).</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مركز المعلومات الوطني بالرياض تابع لوزارة الداخلية (تحت الترسية) قيمة المشروع 349,000,000 ريال (ثلاثمائة وتسعة وأربعون مليون ريال).</a:t>
            </a:r>
          </a:p>
          <a:p>
            <a:pPr marL="215899" lvl="1" indent="-107950" algn="r" rtl="1">
              <a:lnSpc>
                <a:spcPts val="1499"/>
              </a:lnSpc>
              <a:buFont typeface="Arial"/>
              <a:buChar char="•"/>
            </a:pPr>
            <a:r>
              <a:rPr lang="ar-EG" sz="11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عدد 590 فيلا سكنية بالقنفذة تابع إلى هيئة الإسكان قيمة المشروع 298,000,000 ريال (فقط مائتين وثمانية وتسعون مليون ريال).</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المهد العام سعة 200 سرير مع السكن قيمة المشروع 400,000,000 ريال (أربعمائة مليون ريال) وتم فتح المظاريف ونحن أقل الأسعار وفي انتظار خطاب الترسية.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بدر العام سعة 200 سرير مع السكن - قيمة المشروع 430,000,000 ريال (أربعمائة وثلاثون مليون ريال) وتم فتح المظاريف ونحن أقل الأسعار وفي انتظار خطاب الترسية.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مركز طب الأسنان التخصصي بالطائف سعة 100 عيادة - قيمة المشروع 116,000,000 ريال (مائة وستة عشر مليون ريال) وتم فتح المظاريف ونحن أقل الأسعار وفي انتظار خطاب الترسية.</a:t>
            </a:r>
          </a:p>
          <a:p>
            <a:pPr marL="215899" lvl="1" indent="-107950" algn="r" rtl="1">
              <a:lnSpc>
                <a:spcPts val="1499"/>
              </a:lnSpc>
              <a:buFont typeface="Arial"/>
              <a:buChar char="•"/>
            </a:pPr>
            <a:r>
              <a:rPr lang="ar-EG" sz="1100" spc="19" dirty="0">
                <a:solidFill>
                  <a:srgbClr val="000000"/>
                </a:solidFill>
                <a:latin typeface="Times New Roman" panose="02020603050405020304" pitchFamily="18" charset="0"/>
                <a:ea typeface="Roboto"/>
                <a:cs typeface="Times New Roman" panose="02020603050405020304" pitchFamily="18" charset="0"/>
                <a:sym typeface="Roboto"/>
              </a:rPr>
              <a:t>مشروع إنشاء مستشفى عام 500 سرير ومستشفى الولادة 400 سرير مع السكن بالمدينة المنورة - قيمة المشروع مليار وخمسمائة مليون ريال</a:t>
            </a:r>
            <a:r>
              <a:rPr lang="en-US" sz="1100" spc="19" dirty="0">
                <a:solidFill>
                  <a:srgbClr val="000000"/>
                </a:solidFill>
                <a:latin typeface="Times New Roman" panose="02020603050405020304" pitchFamily="18" charset="0"/>
                <a:ea typeface="Roboto"/>
                <a:cs typeface="Times New Roman" panose="02020603050405020304" pitchFamily="18" charset="0"/>
                <a:sym typeface="Roboto"/>
              </a:rPr>
              <a:t>.</a:t>
            </a:r>
            <a:endParaRPr lang="en-US" sz="1100" b="1"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ct val="150000"/>
              </a:lnSpc>
            </a:pPr>
            <a:endParaRPr lang="en-US" sz="1200" b="1"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ct val="150000"/>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مدير القسم الإنشائي - المكتب العربي للاستشارات الهندسية – الباحة                                            يونيو ١٩٩٦ – أغسطس ١٩٩٧</a:t>
            </a:r>
          </a:p>
          <a:p>
            <a:pPr marL="107949" lvl="1" algn="r" rtl="1">
              <a:lnSpc>
                <a:spcPct val="150000"/>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الأعمال المنفذة: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التصميم والإشراف لمشروع قرية شهبه السياحية ويشمل المشروع (عدد 32 فيلا – قصر أفراح – صالة ألعاب إلكترونية – فندق أربع نجوم – سكن للموظفين – مسجد – خزان مياه علوي وسفلي) مع عمل كراسة الشروط والمواصفات للمشروع والكميات الخاصة به أيضًا.</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تصميم والإشراف مبنى إمارة منطقة الباحة وعمل كراسة الشروط والمواصفات الخاصة به.</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تصميم مبنى الاستقبال وقاعة المحاضرات الملحق بمبنى الإمارة.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تصميم وإشراف على تنفيذ العمارات السكنية والفلل.</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الإشراف على ترميم جامع الملك فهد بالباحة.</a:t>
            </a:r>
          </a:p>
          <a:p>
            <a:pPr marL="215899" lvl="1" indent="-107950" algn="r" rtl="1">
              <a:lnSpc>
                <a:spcPts val="1499"/>
              </a:lnSpc>
              <a:buFont typeface="Arial"/>
              <a:buChar char="•"/>
            </a:pPr>
            <a:endParaRPr lang="ar-EG" sz="1200"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ct val="150000"/>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مدير تنفيذ المشاريع بالشركة - شركة المعتصم للمقاولات – القاهرة، جمهورية مصر العربية                 أكتوبر ١٩٩٤ – يونيو ١٩٩٦</a:t>
            </a:r>
          </a:p>
          <a:p>
            <a:pPr marL="107949" lvl="1" algn="r" rtl="1">
              <a:lnSpc>
                <a:spcPct val="150000"/>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الأعمال المنفذة: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عدد 4 عمارات سكنية مكونة من أرضي وأربعة أدوار ومبنى إداري.</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عدد 4 مدارس نموذجية، كل مدرسة مكونة من أرضي وأدوار أعمال متكاملة.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عدد 9 عمارات بزهراء مدينة نصر أعمال متكاملة، ويشمل المشروع على: الأعمال الإنشائية والمعمارية والميكانيكية والكهربائية للعمارات والتي تتكون من أرضي وأربعة أدوار أعمال متكاملة، أعمال شبكات (الطرق – الصرف – التغذية والمياه).</a:t>
            </a:r>
          </a:p>
          <a:p>
            <a:pPr marL="215899" lvl="1" indent="-107950" algn="r" rtl="1">
              <a:lnSpc>
                <a:spcPts val="1499"/>
              </a:lnSpc>
              <a:buFont typeface="Arial"/>
              <a:buChar char="•"/>
            </a:pPr>
            <a:endParaRPr lang="ar-EG" sz="1200"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ct val="150000"/>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مدير مشروع - شركة ساسل السويسرية – القاهرة، جمهورية مصر العربية                                     أبريل ١٩٩٤ – سبتمبر ١٩٩٤</a:t>
            </a:r>
          </a:p>
          <a:p>
            <a:pPr marL="107949" lvl="1" algn="r" rtl="1">
              <a:lnSpc>
                <a:spcPct val="150000"/>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الأعمال المنفذة: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عمارتان سكنيتان، كل منهما مكونة من سبعة طوابق – قيمة المشروع 3,500,000 جنيه (ثلاثة ملايين ونصف جنيه مصري).</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نادي اجتماعي كبير مكون من طابقين تشطيبات فاخرة – قيمة المشروع 1,250,000 جنيه (مليون ومائتان وخمسون ألف جنيه).</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تشييد حمام سباحة دولي متكامل مع منصة وغرفة تشغيل الماكينات لملء وتفريغ الحمام – قيمة المشروع 926,000 جنيه (تسعمائة وستة وعشرون ألف جنيه).</a:t>
            </a:r>
          </a:p>
          <a:p>
            <a:pPr marL="215899" lvl="1" indent="-107950" algn="r" rtl="1">
              <a:lnSpc>
                <a:spcPts val="1499"/>
              </a:lnSpc>
              <a:buFont typeface="Arial"/>
              <a:buChar char="•"/>
            </a:pPr>
            <a:endParaRPr lang="ar-EG" sz="1200"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ct val="150000"/>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مهندس تنفيذ - مركز الدراسات والتصميمات العمرانية – القاهرة، جمهورية مصر العربية                     مايو ١٩٩٣ – ديسمبر ١٩٩٣</a:t>
            </a:r>
          </a:p>
          <a:p>
            <a:pPr marL="107949" lvl="1" algn="r" rtl="1">
              <a:lnSpc>
                <a:spcPct val="150000"/>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الأعمال المنفذة: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تصميم وتنفيذ مبنى إداري في مركز البحوث الزراعية بالقاهرة – قيمة المشروع 1,500,000 جنيه (مليون ونصف جنيه).</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أربع عمارات سكنية مكونة من عشرة أدوار لكل منها تشطيبات فاخرة – قيمة المشروع 6,000,000 جنيه (ستة ملايين جنيه).</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الاشتراك في تصميم صالات ألعاب القوى باستخدام الكمبيوتر المدعم ببرنامج الأوتوكاد.</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أعمال الحصر والمراجعة وعمل المستخلصات اللازمة للتسليم والدفع.</a:t>
            </a:r>
          </a:p>
          <a:p>
            <a:pPr marL="215899" lvl="1" indent="-107950" algn="r" rtl="1">
              <a:lnSpc>
                <a:spcPts val="1499"/>
              </a:lnSpc>
              <a:buFont typeface="Arial"/>
              <a:buChar char="•"/>
            </a:pPr>
            <a:endParaRPr lang="ar-EG" sz="1200" spc="19" dirty="0">
              <a:solidFill>
                <a:srgbClr val="000000"/>
              </a:solidFill>
              <a:latin typeface="Times New Roman" panose="02020603050405020304" pitchFamily="18" charset="0"/>
              <a:ea typeface="Roboto"/>
              <a:cs typeface="Times New Roman" panose="02020603050405020304" pitchFamily="18" charset="0"/>
              <a:sym typeface="Roboto"/>
            </a:endParaRPr>
          </a:p>
          <a:p>
            <a:pPr marL="107949" lvl="1" algn="r" rtl="1">
              <a:lnSpc>
                <a:spcPct val="150000"/>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مهندس تنفيذ - مكتب العادل للمقاولات – القاهرة، جمهورية مصر العربية                                       أغسطس ١٩٩١ – مايو ١٩٩٣</a:t>
            </a:r>
          </a:p>
          <a:p>
            <a:pPr marL="107949" lvl="1" algn="r" rtl="1">
              <a:lnSpc>
                <a:spcPct val="150000"/>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الأعمال المنفذة: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مدرسة نموذجية ثانوية متكاملة بالقاهرة مع تشطيبات كاملة – قيمة المشروع 1,300,000 جنيه (مليون وثلاثمائة ألف جنيه).</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تنفيذ شبكات الصرف الصحي بحي الزهراء بمدينة نصر بالقاهرة – قيمة المشروع 2,000,000 جنيه (مليونان جنيه).</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الإشراف على أعمال الحصر والمراجعة وعمل المستخلصات.</a:t>
            </a:r>
          </a:p>
        </p:txBody>
      </p:sp>
    </p:spTree>
    <p:extLst>
      <p:ext uri="{BB962C8B-B14F-4D97-AF65-F5344CB8AC3E}">
        <p14:creationId xmlns:p14="http://schemas.microsoft.com/office/powerpoint/2010/main" val="3978643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1C620-AB2A-ED20-A90B-E8E7E00A41B3}"/>
            </a:ext>
          </a:extLst>
        </p:cNvPr>
        <p:cNvGrpSpPr/>
        <p:nvPr/>
      </p:nvGrpSpPr>
      <p:grpSpPr>
        <a:xfrm>
          <a:off x="0" y="0"/>
          <a:ext cx="0" cy="0"/>
          <a:chOff x="0" y="0"/>
          <a:chExt cx="0" cy="0"/>
        </a:xfrm>
      </p:grpSpPr>
      <p:sp>
        <p:nvSpPr>
          <p:cNvPr id="19" name="AutoShape 26">
            <a:extLst>
              <a:ext uri="{FF2B5EF4-FFF2-40B4-BE49-F238E27FC236}">
                <a16:creationId xmlns:a16="http://schemas.microsoft.com/office/drawing/2014/main" id="{2671CD77-DA7E-6DFE-24D8-FDB49F4E989B}"/>
              </a:ext>
            </a:extLst>
          </p:cNvPr>
          <p:cNvSpPr/>
          <p:nvPr/>
        </p:nvSpPr>
        <p:spPr>
          <a:xfrm>
            <a:off x="782205" y="3197165"/>
            <a:ext cx="6048000" cy="0"/>
          </a:xfrm>
          <a:prstGeom prst="line">
            <a:avLst/>
          </a:prstGeom>
          <a:ln w="9525" cap="flat">
            <a:solidFill>
              <a:srgbClr val="000000"/>
            </a:solidFill>
            <a:prstDash val="solid"/>
            <a:headEnd type="none" w="sm" len="sm"/>
            <a:tailEnd type="none" w="sm" len="sm"/>
          </a:ln>
        </p:spPr>
      </p:sp>
      <p:sp>
        <p:nvSpPr>
          <p:cNvPr id="39" name="TextBox 5">
            <a:extLst>
              <a:ext uri="{FF2B5EF4-FFF2-40B4-BE49-F238E27FC236}">
                <a16:creationId xmlns:a16="http://schemas.microsoft.com/office/drawing/2014/main" id="{E5A2821C-5586-4C3D-7018-5E76F536D60A}"/>
              </a:ext>
            </a:extLst>
          </p:cNvPr>
          <p:cNvSpPr txBox="1"/>
          <p:nvPr/>
        </p:nvSpPr>
        <p:spPr>
          <a:xfrm>
            <a:off x="425450" y="3787487"/>
            <a:ext cx="6629400" cy="5216813"/>
          </a:xfrm>
          <a:prstGeom prst="rect">
            <a:avLst/>
          </a:prstGeom>
        </p:spPr>
        <p:txBody>
          <a:bodyPr wrap="square" lIns="0" tIns="0" rIns="0" bIns="0" rtlCol="0" anchor="t">
            <a:spAutoFit/>
          </a:bodyPr>
          <a:lstStyle/>
          <a:p>
            <a:pPr algn="r" rtl="1">
              <a:lnSpc>
                <a:spcPct val="150000"/>
              </a:lnSpc>
            </a:pPr>
            <a:r>
              <a:rPr lang="ar-EG" sz="1400" b="1" u="sng" spc="20" dirty="0">
                <a:solidFill>
                  <a:srgbClr val="000000"/>
                </a:solidFill>
                <a:latin typeface="Times New Roman" panose="02020603050405020304" pitchFamily="18" charset="0"/>
                <a:ea typeface="Roboto"/>
                <a:cs typeface="Times New Roman" panose="02020603050405020304" pitchFamily="18" charset="0"/>
                <a:sym typeface="Roboto"/>
              </a:rPr>
              <a:t>مهارات الحاسب الآلي</a:t>
            </a:r>
          </a:p>
          <a:p>
            <a:pPr marL="171450" indent="-171450" algn="r" rtl="1">
              <a:lnSpc>
                <a:spcPct val="150000"/>
              </a:lnSpc>
              <a:buFont typeface="Arial" panose="020B0604020202020204" pitchFamily="34" charset="0"/>
              <a:buChar char="•"/>
            </a:pP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AutoCAD - Primavera P6 - Microsoft Project - Microsoft Excel - Microsoft Word</a:t>
            </a:r>
          </a:p>
          <a:p>
            <a:pPr algn="r" rtl="1">
              <a:lnSpc>
                <a:spcPct val="150000"/>
              </a:lnSpc>
            </a:pPr>
            <a:r>
              <a:rPr lang="ar-EG" sz="1400" b="1" u="sng" spc="20" dirty="0">
                <a:solidFill>
                  <a:srgbClr val="000000"/>
                </a:solidFill>
                <a:latin typeface="Times New Roman" panose="02020603050405020304" pitchFamily="18" charset="0"/>
                <a:ea typeface="Roboto"/>
                <a:cs typeface="Times New Roman" panose="02020603050405020304" pitchFamily="18" charset="0"/>
                <a:sym typeface="Roboto"/>
              </a:rPr>
              <a:t>المهارات الشخصية</a:t>
            </a:r>
          </a:p>
          <a:p>
            <a:pPr marL="171450" indent="-171450" algn="r" rtl="1">
              <a:lnSpc>
                <a:spcPct val="1500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القيادة واتخاذ القرار - إدارة فرق العمل - حل المشكلات الهندسية - التواصل الفعال - العمل تحت الضغط</a:t>
            </a:r>
          </a:p>
          <a:p>
            <a:pPr algn="r" rtl="1">
              <a:lnSpc>
                <a:spcPct val="150000"/>
              </a:lnSpc>
            </a:pPr>
            <a:r>
              <a:rPr lang="ar-EG" sz="1400" b="1" u="sng" spc="20" dirty="0">
                <a:solidFill>
                  <a:srgbClr val="000000"/>
                </a:solidFill>
                <a:latin typeface="Times New Roman" panose="02020603050405020304" pitchFamily="18" charset="0"/>
                <a:ea typeface="Roboto"/>
                <a:cs typeface="Times New Roman" panose="02020603050405020304" pitchFamily="18" charset="0"/>
                <a:sym typeface="Roboto"/>
              </a:rPr>
              <a:t>المهارات المهنية والفنية التي أمتلكها</a:t>
            </a:r>
          </a:p>
          <a:p>
            <a:pPr marL="171450" indent="-171450" algn="r" rtl="1">
              <a:lnSpc>
                <a:spcPct val="1500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قيادة وإدارة فرق المشاريع الهندسية متعددة التخصصات وضمان التكامل بين التصميم والتنفيذ.</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تمثيل المشاريع أمام الجهات الحكومية والاستشارية والمالكين في الاجتماعات الفنية العليا.</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الإشراف الشامل على تنفيذ المشاريع وفق عقود </a:t>
            </a: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EPC </a:t>
            </a: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و</a:t>
            </a: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Design &amp; Build.</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إعداد ومراجعة البرامج الزمنية التفصيلية باستخدام </a:t>
            </a: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Primavera </a:t>
            </a: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وتحليل المسار الحرج </a:t>
            </a: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CPM.</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متابعة نسب الإنجاز وتحليل الانحرافات الزمنية والتكلفية واتخاذ الإجراءات التصحيحية.</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إدارة المخاطر الهندسية والإنشائية ووضع وتنفيذ خطط التعافي </a:t>
            </a: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Recovery Plans.</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دراسة وتحليل عطاءات المشاريع فنيًا وماليًا والمشاركة في التقييم والترسية.</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إعداد الميزانيات التقديرية وضبط التكاليف ومراقبة التدفقات النقدية للمشاريع.</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إدارة أوامر التغيير </a:t>
            </a: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Variation Orders </a:t>
            </a: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وتقييم تأثيرها على الوقت والتكلفة والجودة.</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الإشراف على تطبيق أنظمة الجودة والسلامة </a:t>
            </a: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QA/QC </a:t>
            </a: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و</a:t>
            </a:r>
            <a:r>
              <a:rPr lang="en-US" sz="1400" spc="20" dirty="0">
                <a:solidFill>
                  <a:srgbClr val="000000"/>
                </a:solidFill>
                <a:latin typeface="Times New Roman" panose="02020603050405020304" pitchFamily="18" charset="0"/>
                <a:ea typeface="Roboto"/>
                <a:cs typeface="Times New Roman" panose="02020603050405020304" pitchFamily="18" charset="0"/>
                <a:sym typeface="Roboto"/>
              </a:rPr>
              <a:t>HSE </a:t>
            </a: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في مواقع العمل.</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إعداد التقارير الدورية ورفعها للإدارة العليا متضمنة مؤشرات الأداء والمخاطر.</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التنسيق الفعال مع مقاولي الباطن والموردين لضمان الالتزام بالمواصفات والجداول الزمنية.</a:t>
            </a:r>
          </a:p>
          <a:p>
            <a:pPr marL="171450" indent="-171450" algn="r" rtl="1">
              <a:lnSpc>
                <a:spcPct val="150000"/>
              </a:lnSpc>
              <a:buFont typeface="Arial" panose="020B0604020202020204" pitchFamily="34" charset="0"/>
              <a:buChar char="•"/>
            </a:pPr>
            <a:endParaRPr lang="ar-EG" sz="1400" spc="20" dirty="0">
              <a:solidFill>
                <a:srgbClr val="000000"/>
              </a:solidFill>
              <a:latin typeface="Times New Roman" panose="02020603050405020304" pitchFamily="18" charset="0"/>
              <a:ea typeface="Roboto"/>
              <a:cs typeface="Times New Roman" panose="02020603050405020304" pitchFamily="18" charset="0"/>
              <a:sym typeface="Roboto"/>
            </a:endParaRPr>
          </a:p>
          <a:p>
            <a:pPr algn="r" rtl="1">
              <a:lnSpc>
                <a:spcPct val="150000"/>
              </a:lnSpc>
            </a:pPr>
            <a:r>
              <a:rPr lang="ar-EG" sz="1400" b="1" u="sng" spc="20" dirty="0">
                <a:solidFill>
                  <a:srgbClr val="000000"/>
                </a:solidFill>
                <a:latin typeface="Times New Roman" panose="02020603050405020304" pitchFamily="18" charset="0"/>
                <a:ea typeface="Roboto"/>
                <a:cs typeface="Times New Roman" panose="02020603050405020304" pitchFamily="18" charset="0"/>
                <a:sym typeface="Roboto"/>
              </a:rPr>
              <a:t>اللغات</a:t>
            </a:r>
          </a:p>
          <a:p>
            <a:pPr marL="171450" indent="-171450" algn="r" rtl="1">
              <a:lnSpc>
                <a:spcPct val="1500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العربية : اللغة الأم </a:t>
            </a:r>
          </a:p>
          <a:p>
            <a:pPr marL="171450" indent="-171450" algn="r" rtl="1">
              <a:lnSpc>
                <a:spcPts val="15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الانجليزية : جيد جدا</a:t>
            </a:r>
          </a:p>
        </p:txBody>
      </p:sp>
      <p:sp>
        <p:nvSpPr>
          <p:cNvPr id="40" name="TextBox 23">
            <a:extLst>
              <a:ext uri="{FF2B5EF4-FFF2-40B4-BE49-F238E27FC236}">
                <a16:creationId xmlns:a16="http://schemas.microsoft.com/office/drawing/2014/main" id="{765ABCE1-451B-D3B5-C16D-DA0D4ED6215D}"/>
              </a:ext>
            </a:extLst>
          </p:cNvPr>
          <p:cNvSpPr txBox="1"/>
          <p:nvPr/>
        </p:nvSpPr>
        <p:spPr>
          <a:xfrm>
            <a:off x="805190" y="3425765"/>
            <a:ext cx="6048000" cy="230832"/>
          </a:xfrm>
          <a:prstGeom prst="rect">
            <a:avLst/>
          </a:prstGeom>
        </p:spPr>
        <p:txBody>
          <a:bodyPr lIns="0" tIns="0" rIns="0" bIns="0" rtlCol="0" anchor="t">
            <a:spAutoFit/>
          </a:bodyPr>
          <a:lstStyle/>
          <a:p>
            <a:pPr algn="ctr">
              <a:lnSpc>
                <a:spcPts val="1800"/>
              </a:lnSpc>
            </a:pPr>
            <a:r>
              <a:rPr lang="ar-EG" b="1" spc="60" dirty="0">
                <a:solidFill>
                  <a:srgbClr val="000000"/>
                </a:solidFill>
                <a:latin typeface="Times New Roman" panose="02020603050405020304" pitchFamily="18" charset="0"/>
                <a:ea typeface="Roboto Bold"/>
                <a:cs typeface="Times New Roman" panose="02020603050405020304" pitchFamily="18" charset="0"/>
                <a:sym typeface="Roboto Bold"/>
              </a:rPr>
              <a:t>المهارات</a:t>
            </a:r>
          </a:p>
        </p:txBody>
      </p:sp>
      <p:sp>
        <p:nvSpPr>
          <p:cNvPr id="2" name="TextBox 5">
            <a:extLst>
              <a:ext uri="{FF2B5EF4-FFF2-40B4-BE49-F238E27FC236}">
                <a16:creationId xmlns:a16="http://schemas.microsoft.com/office/drawing/2014/main" id="{BB650949-C8CC-0BB5-B3DD-6225134FB392}"/>
              </a:ext>
            </a:extLst>
          </p:cNvPr>
          <p:cNvSpPr txBox="1"/>
          <p:nvPr/>
        </p:nvSpPr>
        <p:spPr>
          <a:xfrm>
            <a:off x="-336550" y="2224433"/>
            <a:ext cx="7391400" cy="607667"/>
          </a:xfrm>
          <a:prstGeom prst="rect">
            <a:avLst/>
          </a:prstGeom>
        </p:spPr>
        <p:txBody>
          <a:bodyPr wrap="square" lIns="0" tIns="0" rIns="0" bIns="0" rtlCol="0" anchor="t">
            <a:spAutoFit/>
          </a:bodyPr>
          <a:lstStyle/>
          <a:p>
            <a:pPr marL="171450" indent="-171450" algn="r" rtl="1">
              <a:lnSpc>
                <a:spcPct val="1500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بكالوريوس الهندسة المدنية – كلية الهندسة – جامعة الإسكندرية – 1990</a:t>
            </a:r>
          </a:p>
          <a:p>
            <a:pPr marL="171450" indent="-171450" algn="r" rtl="1">
              <a:lnSpc>
                <a:spcPct val="150000"/>
              </a:lnSpc>
              <a:buFont typeface="Arial" panose="020B0604020202020204" pitchFamily="34" charset="0"/>
              <a:buChar char="•"/>
            </a:pPr>
            <a:r>
              <a:rPr lang="ar-EG" sz="1400" spc="20" dirty="0">
                <a:solidFill>
                  <a:srgbClr val="000000"/>
                </a:solidFill>
                <a:latin typeface="Times New Roman" panose="02020603050405020304" pitchFamily="18" charset="0"/>
                <a:ea typeface="Roboto"/>
                <a:cs typeface="Times New Roman" panose="02020603050405020304" pitchFamily="18" charset="0"/>
                <a:sym typeface="Roboto"/>
              </a:rPr>
              <a:t>تقدير: جيد جدًا | مشروع التخرج: امتياز – تخصص الهندسة الإنشائية</a:t>
            </a:r>
          </a:p>
        </p:txBody>
      </p:sp>
      <p:sp>
        <p:nvSpPr>
          <p:cNvPr id="3" name="TextBox 23">
            <a:extLst>
              <a:ext uri="{FF2B5EF4-FFF2-40B4-BE49-F238E27FC236}">
                <a16:creationId xmlns:a16="http://schemas.microsoft.com/office/drawing/2014/main" id="{A44AB7F9-2188-6CB5-468B-6CE54E0692AC}"/>
              </a:ext>
            </a:extLst>
          </p:cNvPr>
          <p:cNvSpPr txBox="1"/>
          <p:nvPr/>
        </p:nvSpPr>
        <p:spPr>
          <a:xfrm>
            <a:off x="756000" y="1841500"/>
            <a:ext cx="6048000" cy="230832"/>
          </a:xfrm>
          <a:prstGeom prst="rect">
            <a:avLst/>
          </a:prstGeom>
        </p:spPr>
        <p:txBody>
          <a:bodyPr lIns="0" tIns="0" rIns="0" bIns="0" rtlCol="0" anchor="t">
            <a:spAutoFit/>
          </a:bodyPr>
          <a:lstStyle/>
          <a:p>
            <a:pPr algn="ctr">
              <a:lnSpc>
                <a:spcPts val="1800"/>
              </a:lnSpc>
            </a:pPr>
            <a:r>
              <a:rPr lang="ar-EG" b="1" spc="60" dirty="0">
                <a:solidFill>
                  <a:srgbClr val="000000"/>
                </a:solidFill>
                <a:latin typeface="Times New Roman" panose="02020603050405020304" pitchFamily="18" charset="0"/>
                <a:ea typeface="Roboto Bold"/>
                <a:cs typeface="Times New Roman" panose="02020603050405020304" pitchFamily="18" charset="0"/>
                <a:sym typeface="Roboto Bold"/>
              </a:rPr>
              <a:t>المؤهلات التعليمية وشهادات الخبرة</a:t>
            </a:r>
          </a:p>
        </p:txBody>
      </p:sp>
      <p:sp>
        <p:nvSpPr>
          <p:cNvPr id="4" name="AutoShape 25">
            <a:extLst>
              <a:ext uri="{FF2B5EF4-FFF2-40B4-BE49-F238E27FC236}">
                <a16:creationId xmlns:a16="http://schemas.microsoft.com/office/drawing/2014/main" id="{B841ECBF-A77D-9230-5188-4029F5D8014C}"/>
              </a:ext>
            </a:extLst>
          </p:cNvPr>
          <p:cNvSpPr/>
          <p:nvPr/>
        </p:nvSpPr>
        <p:spPr>
          <a:xfrm>
            <a:off x="756000" y="1612900"/>
            <a:ext cx="6048000" cy="0"/>
          </a:xfrm>
          <a:prstGeom prst="line">
            <a:avLst/>
          </a:prstGeom>
          <a:ln w="9525" cap="flat">
            <a:solidFill>
              <a:srgbClr val="000000"/>
            </a:solidFill>
            <a:prstDash val="solid"/>
            <a:headEnd type="none" w="sm" len="sm"/>
            <a:tailEnd type="none" w="sm" len="sm"/>
          </a:ln>
        </p:spPr>
      </p:sp>
      <p:pic>
        <p:nvPicPr>
          <p:cNvPr id="5" name="Picture 4">
            <a:extLst>
              <a:ext uri="{FF2B5EF4-FFF2-40B4-BE49-F238E27FC236}">
                <a16:creationId xmlns:a16="http://schemas.microsoft.com/office/drawing/2014/main" id="{12269AFE-F50E-4D7A-295E-B1043A246B9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1650" y="1797957"/>
            <a:ext cx="1068614" cy="1068614"/>
          </a:xfrm>
          <a:prstGeom prst="rect">
            <a:avLst/>
          </a:prstGeom>
        </p:spPr>
      </p:pic>
      <p:sp>
        <p:nvSpPr>
          <p:cNvPr id="6" name="TextBox 14">
            <a:extLst>
              <a:ext uri="{FF2B5EF4-FFF2-40B4-BE49-F238E27FC236}">
                <a16:creationId xmlns:a16="http://schemas.microsoft.com/office/drawing/2014/main" id="{5531F318-E7BA-C2DE-B2D5-2ED6B6783FC9}"/>
              </a:ext>
            </a:extLst>
          </p:cNvPr>
          <p:cNvSpPr txBox="1"/>
          <p:nvPr/>
        </p:nvSpPr>
        <p:spPr>
          <a:xfrm>
            <a:off x="273051" y="241300"/>
            <a:ext cx="7010400" cy="1119024"/>
          </a:xfrm>
          <a:prstGeom prst="rect">
            <a:avLst/>
          </a:prstGeom>
        </p:spPr>
        <p:txBody>
          <a:bodyPr wrap="square" lIns="0" tIns="0" rIns="0" bIns="0" rtlCol="0" anchor="t">
            <a:spAutoFit/>
          </a:bodyPr>
          <a:lstStyle/>
          <a:p>
            <a:pPr marL="107949" lvl="1" algn="r" rtl="1">
              <a:lnSpc>
                <a:spcPct val="150000"/>
              </a:lnSpc>
            </a:pPr>
            <a:r>
              <a:rPr lang="ar-EG" sz="1200" b="1" spc="19" dirty="0">
                <a:solidFill>
                  <a:srgbClr val="000000"/>
                </a:solidFill>
                <a:latin typeface="Times New Roman" panose="02020603050405020304" pitchFamily="18" charset="0"/>
                <a:ea typeface="Roboto"/>
                <a:cs typeface="Times New Roman" panose="02020603050405020304" pitchFamily="18" charset="0"/>
                <a:sym typeface="Roboto"/>
              </a:rPr>
              <a:t>ضابط الإشراف - القوات المسلحة المصرية – القاهرة، جمهورية مصر العربية                                 مايو ١٩٩٠ – أغسطس ١٩٩١</a:t>
            </a:r>
          </a:p>
          <a:p>
            <a:pPr marL="107949" lvl="1" algn="r" rtl="1">
              <a:lnSpc>
                <a:spcPct val="150000"/>
              </a:lnSpc>
            </a:pPr>
            <a:r>
              <a:rPr lang="ar-EG" sz="1200" b="1" u="sng" spc="19" dirty="0">
                <a:solidFill>
                  <a:srgbClr val="000000"/>
                </a:solidFill>
                <a:latin typeface="Times New Roman" panose="02020603050405020304" pitchFamily="18" charset="0"/>
                <a:ea typeface="Roboto"/>
                <a:cs typeface="Times New Roman" panose="02020603050405020304" pitchFamily="18" charset="0"/>
                <a:sym typeface="Roboto"/>
              </a:rPr>
              <a:t>الأعمال المنفذة:</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التصميم والإشراف على تنفيذ المنشآت والخزانات الخرسانية (أرضية – علوية) والهياكل المعدنية لمحطات رفع المياه، والمباني الإدارية الملحقة بها.</a:t>
            </a:r>
          </a:p>
          <a:p>
            <a:pPr marL="215899" lvl="1" indent="-107950" algn="r" rtl="1">
              <a:lnSpc>
                <a:spcPts val="1499"/>
              </a:lnSpc>
              <a:buFont typeface="Arial"/>
              <a:buChar char="•"/>
            </a:pPr>
            <a:r>
              <a:rPr lang="ar-EG" sz="1200" spc="19" dirty="0">
                <a:solidFill>
                  <a:srgbClr val="000000"/>
                </a:solidFill>
                <a:latin typeface="Times New Roman" panose="02020603050405020304" pitchFamily="18" charset="0"/>
                <a:ea typeface="Roboto"/>
                <a:cs typeface="Times New Roman" panose="02020603050405020304" pitchFamily="18" charset="0"/>
                <a:sym typeface="Roboto"/>
              </a:rPr>
              <a:t>بالإضافة إلى أعمال حصر الكميات والمستخلصات.</a:t>
            </a:r>
          </a:p>
        </p:txBody>
      </p:sp>
    </p:spTree>
    <p:extLst>
      <p:ext uri="{BB962C8B-B14F-4D97-AF65-F5344CB8AC3E}">
        <p14:creationId xmlns:p14="http://schemas.microsoft.com/office/powerpoint/2010/main" val="1516098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2124</Words>
  <Application>Microsoft Office PowerPoint</Application>
  <PresentationFormat>Custom</PresentationFormat>
  <Paragraphs>155</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Calibri</vt:lpstr>
      <vt:lpstr>Arial</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and White Corporate Resume</dc:title>
  <dc:creator>mohamed khaled</dc:creator>
  <cp:lastModifiedBy>mohamed khaled</cp:lastModifiedBy>
  <cp:revision>6</cp:revision>
  <dcterms:created xsi:type="dcterms:W3CDTF">2006-08-16T00:00:00Z</dcterms:created>
  <dcterms:modified xsi:type="dcterms:W3CDTF">2025-12-30T00:47:34Z</dcterms:modified>
  <dc:identifier>DAGqjUH_OMQ</dc:identifier>
</cp:coreProperties>
</file>